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1" r:id="rId1"/>
  </p:sldMasterIdLst>
  <p:notesMasterIdLst>
    <p:notesMasterId r:id="rId12"/>
  </p:notesMasterIdLst>
  <p:sldIdLst>
    <p:sldId id="256" r:id="rId2"/>
    <p:sldId id="257" r:id="rId3"/>
    <p:sldId id="258" r:id="rId4"/>
    <p:sldId id="259" r:id="rId5"/>
    <p:sldId id="262" r:id="rId6"/>
    <p:sldId id="260" r:id="rId7"/>
    <p:sldId id="261" r:id="rId8"/>
    <p:sldId id="264" r:id="rId9"/>
    <p:sldId id="263"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8" autoAdjust="0"/>
    <p:restoredTop sz="94660"/>
  </p:normalViewPr>
  <p:slideViewPr>
    <p:cSldViewPr snapToGrid="0">
      <p:cViewPr>
        <p:scale>
          <a:sx n="100" d="100"/>
          <a:sy n="100" d="100"/>
        </p:scale>
        <p:origin x="816" y="4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231181-A25D-4DE0-A577-877BD1C9A889}" type="datetimeFigureOut">
              <a:rPr lang="en-IN" smtClean="0"/>
              <a:t>04-12-2024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DE8D5E-7908-48B9-8BA2-2B4609F98912}" type="slidenum">
              <a:rPr lang="en-IN" smtClean="0"/>
              <a:t>‹#›</a:t>
            </a:fld>
            <a:endParaRPr lang="en-IN"/>
          </a:p>
        </p:txBody>
      </p:sp>
    </p:spTree>
    <p:extLst>
      <p:ext uri="{BB962C8B-B14F-4D97-AF65-F5344CB8AC3E}">
        <p14:creationId xmlns:p14="http://schemas.microsoft.com/office/powerpoint/2010/main" val="2466899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fld id="{0FDE8D5E-7908-48B9-8BA2-2B4609F98912}" type="slidenum">
              <a:rPr lang="en-IN" smtClean="0"/>
              <a:t>1</a:t>
            </a:fld>
            <a:endParaRPr lang="en-IN"/>
          </a:p>
        </p:txBody>
      </p:sp>
    </p:spTree>
    <p:extLst>
      <p:ext uri="{BB962C8B-B14F-4D97-AF65-F5344CB8AC3E}">
        <p14:creationId xmlns:p14="http://schemas.microsoft.com/office/powerpoint/2010/main" val="1323380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6AD6EE87-EBD5-4F12-A48A-63ACA297AC8F}" type="datetimeFigureOut">
              <a:rPr lang="en-US" smtClean="0"/>
              <a:t>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626732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4CD73815-2707-4475-8F1A-B873CB631BB4}" type="datetimeFigureOut">
              <a:rPr lang="en-US" smtClean="0"/>
              <a:t>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45501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A4AFB99-0EAB-4182-AFF8-E214C82A68F6}" type="datetimeFigureOut">
              <a:rPr lang="en-US" smtClean="0"/>
              <a:t>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1004879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A5D3794B-289A-4A80-97D7-111025398D45}" type="datetimeFigureOut">
              <a:rPr lang="en-US" smtClean="0"/>
              <a:t>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675370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smtClean="0"/>
              <a:t>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08860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93C6A301-0538-44EC-B09D-202E1042A48B}" type="datetimeFigureOut">
              <a:rPr lang="en-US" smtClean="0"/>
              <a:t>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77478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D789574A-8875-45EF-8EA2-3CAA0F7ABC4C}" type="datetimeFigureOut">
              <a:rPr lang="en-US" smtClean="0"/>
              <a:t>12/4/2024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64475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67EF4D4C-5367-4C26-9E2B-D8088D7FCA81}" type="datetimeFigureOut">
              <a:rPr lang="en-US" smtClean="0"/>
              <a:t>12/4/2024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29127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smtClean="0"/>
              <a:t>12/4/2024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2008394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smtClean="0"/>
              <a:t>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90136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smtClean="0"/>
              <a:t>‹#›</a:t>
            </a:fld>
            <a:endParaRPr lang="en-US" dirty="0"/>
          </a:p>
        </p:txBody>
      </p:sp>
    </p:spTree>
    <p:extLst>
      <p:ext uri="{BB962C8B-B14F-4D97-AF65-F5344CB8AC3E}">
        <p14:creationId xmlns:p14="http://schemas.microsoft.com/office/powerpoint/2010/main" val="7921399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298CD5-6C1E-4009-B41F-6DF62E31D3BE}" type="datetimeFigureOut">
              <a:rPr lang="en-US" smtClean="0"/>
              <a:pPr/>
              <a:t>12/4/2024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23595933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latin typeface="Segoe UI Light" panose="020B0502040204020203" pitchFamily="34" charset="0"/>
                <a:cs typeface="Segoe UI Light" panose="020B0502040204020203" pitchFamily="34" charset="0"/>
              </a:rPr>
              <a:t>Right Kitchen	</a:t>
            </a:r>
            <a:r>
              <a:rPr lang="en-US" dirty="0" smtClean="0">
                <a:latin typeface="Segoe UI Light" panose="020B0502040204020203" pitchFamily="34" charset="0"/>
                <a:cs typeface="Segoe UI Light" panose="020B0502040204020203" pitchFamily="34" charset="0"/>
              </a:rPr>
              <a:t>	</a:t>
            </a:r>
            <a:endParaRPr lang="en-IN" dirty="0">
              <a:latin typeface="Segoe UI Light" panose="020B0502040204020203" pitchFamily="34" charset="0"/>
              <a:cs typeface="Segoe UI Light" panose="020B0502040204020203" pitchFamily="34" charset="0"/>
            </a:endParaRPr>
          </a:p>
        </p:txBody>
      </p:sp>
      <p:sp>
        <p:nvSpPr>
          <p:cNvPr id="3" name="Subtitle 2"/>
          <p:cNvSpPr>
            <a:spLocks noGrp="1"/>
          </p:cNvSpPr>
          <p:nvPr>
            <p:ph type="subTitle" idx="1"/>
          </p:nvPr>
        </p:nvSpPr>
        <p:spPr>
          <a:xfrm>
            <a:off x="1524000" y="3602038"/>
            <a:ext cx="9144000" cy="612515"/>
          </a:xfrm>
        </p:spPr>
        <p:txBody>
          <a:bodyPr/>
          <a:lstStyle/>
          <a:p>
            <a:r>
              <a:rPr lang="en-IN" dirty="0">
                <a:latin typeface="Segoe UI Light" panose="020B0502040204020203" pitchFamily="34" charset="0"/>
                <a:cs typeface="Segoe UI Light" panose="020B0502040204020203" pitchFamily="34" charset="0"/>
              </a:rPr>
              <a:t>Revolutionizing Kitchen Management</a:t>
            </a:r>
            <a:endParaRPr lang="en-US" dirty="0">
              <a:latin typeface="Segoe UI Light" panose="020B0502040204020203" pitchFamily="34" charset="0"/>
              <a:cs typeface="Segoe UI Light" panose="020B0502040204020203" pitchFamily="34" charset="0"/>
            </a:endParaRPr>
          </a:p>
          <a:p>
            <a:endParaRPr lang="en-IN" dirty="0">
              <a:latin typeface="Segoe UI Light" panose="020B0502040204020203" pitchFamily="34" charset="0"/>
              <a:cs typeface="Segoe UI Light" panose="020B0502040204020203" pitchFamily="34" charset="0"/>
            </a:endParaRPr>
          </a:p>
        </p:txBody>
      </p:sp>
      <p:sp>
        <p:nvSpPr>
          <p:cNvPr id="5" name="TextBox 4"/>
          <p:cNvSpPr txBox="1"/>
          <p:nvPr/>
        </p:nvSpPr>
        <p:spPr>
          <a:xfrm>
            <a:off x="10063942" y="5827221"/>
            <a:ext cx="2128058" cy="646331"/>
          </a:xfrm>
          <a:prstGeom prst="rect">
            <a:avLst/>
          </a:prstGeom>
          <a:noFill/>
        </p:spPr>
        <p:txBody>
          <a:bodyPr wrap="square" rtlCol="0">
            <a:spAutoFit/>
          </a:bodyPr>
          <a:lstStyle/>
          <a:p>
            <a:r>
              <a:rPr lang="en-US" dirty="0" smtClean="0"/>
              <a:t>RK </a:t>
            </a:r>
            <a:br>
              <a:rPr lang="en-US" dirty="0" smtClean="0"/>
            </a:br>
            <a:r>
              <a:rPr lang="en-US" dirty="0" smtClean="0"/>
              <a:t>Dec ,2024 </a:t>
            </a:r>
            <a:endParaRPr lang="en-IN" dirty="0"/>
          </a:p>
        </p:txBody>
      </p:sp>
    </p:spTree>
    <p:extLst>
      <p:ext uri="{BB962C8B-B14F-4D97-AF65-F5344CB8AC3E}">
        <p14:creationId xmlns:p14="http://schemas.microsoft.com/office/powerpoint/2010/main" val="40263794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64771"/>
          </a:xfrm>
          <a:solidFill>
            <a:schemeClr val="accent6">
              <a:lumMod val="40000"/>
              <a:lumOff val="60000"/>
            </a:schemeClr>
          </a:solidFill>
        </p:spPr>
        <p:txBody>
          <a:bodyPr/>
          <a:lstStyle/>
          <a:p>
            <a:r>
              <a:rPr lang="en-IN" b="1" dirty="0">
                <a:latin typeface="Segoe UI Light" panose="020B0502040204020203" pitchFamily="34" charset="0"/>
                <a:cs typeface="Segoe UI Light" panose="020B0502040204020203" pitchFamily="34" charset="0"/>
              </a:rPr>
              <a:t>Conclusion</a:t>
            </a:r>
          </a:p>
        </p:txBody>
      </p:sp>
      <p:sp>
        <p:nvSpPr>
          <p:cNvPr id="3" name="Content Placeholder 2"/>
          <p:cNvSpPr>
            <a:spLocks noGrp="1"/>
          </p:cNvSpPr>
          <p:nvPr>
            <p:ph idx="1"/>
          </p:nvPr>
        </p:nvSpPr>
        <p:spPr>
          <a:xfrm>
            <a:off x="0" y="764770"/>
            <a:ext cx="12192000" cy="6093229"/>
          </a:xfrm>
        </p:spPr>
        <p:txBody>
          <a:bodyPr/>
          <a:lstStyle/>
          <a:p>
            <a:r>
              <a:rPr lang="en-US" dirty="0"/>
              <a:t>Right Kitchen isn’t just a kitchen system—it’s a lifestyle enhancement. By embracing advanced technology and seamless integration, it empowers you to take control of your kitchen with ease, precision, and efficiency</a:t>
            </a:r>
            <a:r>
              <a:rPr lang="en-US" dirty="0" smtClean="0"/>
              <a:t>.</a:t>
            </a:r>
          </a:p>
          <a:p>
            <a:endParaRPr lang="en-US" dirty="0"/>
          </a:p>
          <a:p>
            <a:endParaRPr lang="en-US" dirty="0"/>
          </a:p>
          <a:p>
            <a:r>
              <a:rPr lang="en-US" b="1" dirty="0"/>
              <a:t>Thank You!</a:t>
            </a:r>
            <a:r>
              <a:rPr lang="en-US" dirty="0"/>
              <a:t/>
            </a:r>
            <a:br>
              <a:rPr lang="en-US" dirty="0"/>
            </a:br>
            <a:r>
              <a:rPr lang="en-US" dirty="0"/>
              <a:t>Let’s revolutionize the way we manage our kitchens.</a:t>
            </a:r>
          </a:p>
          <a:p>
            <a:endParaRPr lang="en-IN" dirty="0"/>
          </a:p>
        </p:txBody>
      </p:sp>
    </p:spTree>
    <p:extLst>
      <p:ext uri="{BB962C8B-B14F-4D97-AF65-F5344CB8AC3E}">
        <p14:creationId xmlns:p14="http://schemas.microsoft.com/office/powerpoint/2010/main" val="1946349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20000"/>
          </a:bodyPr>
          <a:lstStyle/>
          <a:p>
            <a:pPr marL="457200" indent="-457200">
              <a:buFont typeface="+mj-lt"/>
              <a:buAutoNum type="arabicPeriod"/>
            </a:pPr>
            <a:endParaRPr lang="en-US" b="1" dirty="0">
              <a:latin typeface="Segoe UI Light" panose="020B0502040204020203" pitchFamily="34" charset="0"/>
              <a:cs typeface="Segoe UI Light" panose="020B0502040204020203" pitchFamily="34" charset="0"/>
            </a:endParaRPr>
          </a:p>
          <a:p>
            <a:pPr marL="457200" indent="-457200">
              <a:buFont typeface="+mj-lt"/>
              <a:buAutoNum type="arabicPeriod"/>
            </a:pPr>
            <a:r>
              <a:rPr lang="en-US" b="1" dirty="0" smtClean="0">
                <a:latin typeface="Segoe UI Light" panose="020B0502040204020203" pitchFamily="34" charset="0"/>
                <a:cs typeface="Segoe UI Light" panose="020B0502040204020203" pitchFamily="34" charset="0"/>
              </a:rPr>
              <a:t>Introduction </a:t>
            </a:r>
            <a:endParaRPr lang="en-US" b="1" dirty="0">
              <a:latin typeface="Segoe UI Light" panose="020B0502040204020203" pitchFamily="34" charset="0"/>
              <a:cs typeface="Segoe UI Light" panose="020B0502040204020203" pitchFamily="34" charset="0"/>
            </a:endParaRPr>
          </a:p>
          <a:p>
            <a:pPr marL="457200" indent="-457200">
              <a:buFont typeface="+mj-lt"/>
              <a:buAutoNum type="arabicPeriod"/>
            </a:pPr>
            <a:r>
              <a:rPr lang="en-US" b="1" dirty="0">
                <a:latin typeface="Segoe UI Light" panose="020B0502040204020203" pitchFamily="34" charset="0"/>
                <a:cs typeface="Segoe UI Light" panose="020B0502040204020203" pitchFamily="34" charset="0"/>
              </a:rPr>
              <a:t>Identifying Items </a:t>
            </a:r>
          </a:p>
          <a:p>
            <a:pPr marL="457200" indent="-457200">
              <a:buFont typeface="+mj-lt"/>
              <a:buAutoNum type="arabicPeriod"/>
            </a:pPr>
            <a:r>
              <a:rPr lang="en-US" b="1" dirty="0">
                <a:latin typeface="Segoe UI Light" panose="020B0502040204020203" pitchFamily="34" charset="0"/>
                <a:cs typeface="Segoe UI Light" panose="020B0502040204020203" pitchFamily="34" charset="0"/>
              </a:rPr>
              <a:t>Last Used Date </a:t>
            </a:r>
          </a:p>
          <a:p>
            <a:pPr marL="457200" indent="-457200">
              <a:buFont typeface="+mj-lt"/>
              <a:buAutoNum type="arabicPeriod"/>
            </a:pPr>
            <a:r>
              <a:rPr lang="en-US" b="1" dirty="0">
                <a:latin typeface="Segoe UI Light" panose="020B0502040204020203" pitchFamily="34" charset="0"/>
                <a:cs typeface="Segoe UI Light" panose="020B0502040204020203" pitchFamily="34" charset="0"/>
              </a:rPr>
              <a:t>Item-Based Weight Propagation </a:t>
            </a:r>
          </a:p>
          <a:p>
            <a:pPr marL="457200" indent="-457200">
              <a:buFont typeface="+mj-lt"/>
              <a:buAutoNum type="arabicPeriod"/>
            </a:pPr>
            <a:r>
              <a:rPr lang="en-US" b="1" dirty="0">
                <a:latin typeface="Segoe UI Light" panose="020B0502040204020203" pitchFamily="34" charset="0"/>
                <a:cs typeface="Segoe UI Light" panose="020B0502040204020203" pitchFamily="34" charset="0"/>
              </a:rPr>
              <a:t>Expiry Item Notification </a:t>
            </a:r>
          </a:p>
          <a:p>
            <a:pPr marL="457200" indent="-457200">
              <a:buFont typeface="+mj-lt"/>
              <a:buAutoNum type="arabicPeriod"/>
            </a:pPr>
            <a:r>
              <a:rPr lang="en-US" b="1" dirty="0">
                <a:latin typeface="Segoe UI Light" panose="020B0502040204020203" pitchFamily="34" charset="0"/>
                <a:cs typeface="Segoe UI Light" panose="020B0502040204020203" pitchFamily="34" charset="0"/>
              </a:rPr>
              <a:t>Hologram Display or Camera </a:t>
            </a:r>
          </a:p>
          <a:p>
            <a:pPr marL="457200" indent="-457200">
              <a:buFont typeface="+mj-lt"/>
              <a:buAutoNum type="arabicPeriod"/>
            </a:pPr>
            <a:r>
              <a:rPr lang="en-US" b="1" dirty="0">
                <a:latin typeface="Segoe UI Light" panose="020B0502040204020203" pitchFamily="34" charset="0"/>
                <a:cs typeface="Segoe UI Light" panose="020B0502040204020203" pitchFamily="34" charset="0"/>
              </a:rPr>
              <a:t>Mobile App Integration  </a:t>
            </a:r>
          </a:p>
          <a:p>
            <a:pPr marL="457200" indent="-457200">
              <a:buFont typeface="+mj-lt"/>
              <a:buAutoNum type="arabicPeriod"/>
            </a:pPr>
            <a:r>
              <a:rPr lang="en-US" b="1" dirty="0">
                <a:latin typeface="Segoe UI Light" panose="020B0502040204020203" pitchFamily="34" charset="0"/>
                <a:cs typeface="Segoe UI Light" panose="020B0502040204020203" pitchFamily="34" charset="0"/>
              </a:rPr>
              <a:t>Manual Correction </a:t>
            </a:r>
          </a:p>
          <a:p>
            <a:pPr marL="457200" indent="-457200">
              <a:buFont typeface="+mj-lt"/>
              <a:buAutoNum type="arabicPeriod"/>
            </a:pPr>
            <a:r>
              <a:rPr lang="en-US" b="1" dirty="0">
                <a:latin typeface="Segoe UI Light" panose="020B0502040204020203" pitchFamily="34" charset="0"/>
                <a:cs typeface="Segoe UI Light" panose="020B0502040204020203" pitchFamily="34" charset="0"/>
              </a:rPr>
              <a:t>Conclusion  </a:t>
            </a:r>
          </a:p>
          <a:p>
            <a:pPr marL="457200" indent="-457200">
              <a:buFont typeface="+mj-lt"/>
              <a:buAutoNum type="arabicPeriod"/>
            </a:pPr>
            <a:r>
              <a:rPr lang="en-US" b="1" dirty="0">
                <a:latin typeface="Segoe UI Light" panose="020B0502040204020203" pitchFamily="34" charset="0"/>
                <a:cs typeface="Segoe UI Light" panose="020B0502040204020203" pitchFamily="34" charset="0"/>
              </a:rPr>
              <a:t>Q&amp;A </a:t>
            </a:r>
          </a:p>
          <a:p>
            <a:pPr marL="457200" indent="-457200">
              <a:buFont typeface="+mj-lt"/>
              <a:buAutoNum type="arabicPeriod"/>
            </a:pPr>
            <a:endParaRPr lang="en-US" b="1" dirty="0">
              <a:latin typeface="Segoe UI Light" panose="020B0502040204020203" pitchFamily="34" charset="0"/>
              <a:cs typeface="Segoe UI Light" panose="020B0502040204020203" pitchFamily="34" charset="0"/>
            </a:endParaRPr>
          </a:p>
        </p:txBody>
      </p:sp>
      <p:sp>
        <p:nvSpPr>
          <p:cNvPr id="4" name="Title 1"/>
          <p:cNvSpPr txBox="1">
            <a:spLocks/>
          </p:cNvSpPr>
          <p:nvPr/>
        </p:nvSpPr>
        <p:spPr>
          <a:xfrm>
            <a:off x="0" y="0"/>
            <a:ext cx="12192000" cy="764771"/>
          </a:xfrm>
          <a:prstGeom prst="rect">
            <a:avLst/>
          </a:prstGeom>
          <a:solidFill>
            <a:schemeClr val="accent6">
              <a:lumMod val="40000"/>
              <a:lumOff val="60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b="1" dirty="0">
                <a:latin typeface="Segoe UI Light" panose="020B0502040204020203" pitchFamily="34" charset="0"/>
                <a:cs typeface="Segoe UI Light" panose="020B0502040204020203" pitchFamily="34" charset="0"/>
              </a:rPr>
              <a:t>Overview</a:t>
            </a:r>
          </a:p>
        </p:txBody>
      </p:sp>
    </p:spTree>
    <p:extLst>
      <p:ext uri="{BB962C8B-B14F-4D97-AF65-F5344CB8AC3E}">
        <p14:creationId xmlns:p14="http://schemas.microsoft.com/office/powerpoint/2010/main" val="2431944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US" dirty="0">
                <a:latin typeface="Segoe UI Light" panose="020B0502040204020203" pitchFamily="34" charset="0"/>
                <a:cs typeface="Segoe UI Light" panose="020B0502040204020203" pitchFamily="34" charset="0"/>
              </a:rPr>
              <a:t>Welcome to </a:t>
            </a:r>
            <a:r>
              <a:rPr lang="en-US" b="1" dirty="0">
                <a:solidFill>
                  <a:schemeClr val="accent1"/>
                </a:solidFill>
                <a:latin typeface="Segoe UI Light" panose="020B0502040204020203" pitchFamily="34" charset="0"/>
                <a:cs typeface="Segoe UI Light" panose="020B0502040204020203" pitchFamily="34" charset="0"/>
              </a:rPr>
              <a:t>Right Kitchen</a:t>
            </a:r>
            <a:r>
              <a:rPr lang="en-US" dirty="0">
                <a:latin typeface="Segoe UI Light" panose="020B0502040204020203" pitchFamily="34" charset="0"/>
                <a:cs typeface="Segoe UI Light" panose="020B0502040204020203" pitchFamily="34" charset="0"/>
              </a:rPr>
              <a:t>, where innovative technology meets the heart of your home. Right Kitchen is a cutting-edge kitchen management system designed to revolutionize the way you organize, monitor, and optimize your kitchen inventory and processes.</a:t>
            </a:r>
          </a:p>
          <a:p>
            <a:r>
              <a:rPr lang="en-US" dirty="0">
                <a:latin typeface="Segoe UI Light" panose="020B0502040204020203" pitchFamily="34" charset="0"/>
                <a:cs typeface="Segoe UI Light" panose="020B0502040204020203" pitchFamily="34" charset="0"/>
              </a:rPr>
              <a:t>In today's fast-paced world, efficient kitchen management is essential for maintaining a healthy lifestyle, reducing food waste, and saving time and money. With Right Kitchen, we aim to address these challenges by providing a comprehensive solution that empowers users to effortlessly manage their kitchen with precision and ease.</a:t>
            </a:r>
          </a:p>
        </p:txBody>
      </p:sp>
      <p:sp>
        <p:nvSpPr>
          <p:cNvPr id="4" name="Title 1"/>
          <p:cNvSpPr txBox="1">
            <a:spLocks/>
          </p:cNvSpPr>
          <p:nvPr/>
        </p:nvSpPr>
        <p:spPr>
          <a:xfrm>
            <a:off x="0" y="0"/>
            <a:ext cx="12192000" cy="764771"/>
          </a:xfrm>
          <a:prstGeom prst="rect">
            <a:avLst/>
          </a:prstGeom>
          <a:solidFill>
            <a:schemeClr val="accent6">
              <a:lumMod val="40000"/>
              <a:lumOff val="60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latin typeface="Segoe UI Light" panose="020B0502040204020203" pitchFamily="34" charset="0"/>
                <a:cs typeface="Segoe UI Light" panose="020B0502040204020203" pitchFamily="34" charset="0"/>
              </a:rPr>
              <a:t>Introduction</a:t>
            </a:r>
            <a:endParaRPr lang="en-IN"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609544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6165" y="124098"/>
            <a:ext cx="11345092" cy="6237514"/>
          </a:xfrm>
        </p:spPr>
        <p:txBody>
          <a:bodyPr>
            <a:noAutofit/>
          </a:bodyPr>
          <a:lstStyle/>
          <a:p>
            <a:r>
              <a:rPr lang="en-US" b="1" dirty="0">
                <a:latin typeface="Segoe UI Light" panose="020B0502040204020203" pitchFamily="34" charset="0"/>
                <a:cs typeface="Segoe UI Light" panose="020B0502040204020203" pitchFamily="34" charset="0"/>
              </a:rPr>
              <a:t>Identifying Items:</a:t>
            </a:r>
            <a:r>
              <a:rPr lang="en-US" dirty="0">
                <a:latin typeface="Segoe UI Light" panose="020B0502040204020203" pitchFamily="34" charset="0"/>
                <a:cs typeface="Segoe UI Light" panose="020B0502040204020203" pitchFamily="34" charset="0"/>
              </a:rPr>
              <a:t> </a:t>
            </a:r>
            <a:r>
              <a:rPr lang="en-US" b="1" dirty="0">
                <a:solidFill>
                  <a:schemeClr val="accent1"/>
                </a:solidFill>
                <a:latin typeface="Segoe UI Light" panose="020B0502040204020203" pitchFamily="34" charset="0"/>
                <a:cs typeface="Segoe UI Light" panose="020B0502040204020203" pitchFamily="34" charset="0"/>
              </a:rPr>
              <a:t>Right Kitchen </a:t>
            </a:r>
            <a:r>
              <a:rPr lang="en-US" dirty="0">
                <a:latin typeface="Segoe UI Light" panose="020B0502040204020203" pitchFamily="34" charset="0"/>
                <a:cs typeface="Segoe UI Light" panose="020B0502040204020203" pitchFamily="34" charset="0"/>
              </a:rPr>
              <a:t>employs advanced technology to accurately identify items within your kitchen inventory. Whether it's groceries, ingredients, or household essentials, our system ensures that you always know exactly what you have on hand.</a:t>
            </a:r>
          </a:p>
          <a:p>
            <a:r>
              <a:rPr lang="en-US" b="1" dirty="0">
                <a:latin typeface="Segoe UI Light" panose="020B0502040204020203" pitchFamily="34" charset="0"/>
                <a:cs typeface="Segoe UI Light" panose="020B0502040204020203" pitchFamily="34" charset="0"/>
              </a:rPr>
              <a:t>Last Used Date Tracking:</a:t>
            </a:r>
            <a:r>
              <a:rPr lang="en-US" dirty="0">
                <a:latin typeface="Segoe UI Light" panose="020B0502040204020203" pitchFamily="34" charset="0"/>
                <a:cs typeface="Segoe UI Light" panose="020B0502040204020203" pitchFamily="34" charset="0"/>
              </a:rPr>
              <a:t> Say goodbye to forgotten items languishing in the back of your pantry. </a:t>
            </a:r>
            <a:r>
              <a:rPr lang="en-US" b="1" dirty="0">
                <a:solidFill>
                  <a:schemeClr val="accent1"/>
                </a:solidFill>
                <a:latin typeface="Segoe UI Light" panose="020B0502040204020203" pitchFamily="34" charset="0"/>
                <a:cs typeface="Segoe UI Light" panose="020B0502040204020203" pitchFamily="34" charset="0"/>
              </a:rPr>
              <a:t>Right Kitchen </a:t>
            </a:r>
            <a:r>
              <a:rPr lang="en-US" dirty="0">
                <a:latin typeface="Segoe UI Light" panose="020B0502040204020203" pitchFamily="34" charset="0"/>
                <a:cs typeface="Segoe UI Light" panose="020B0502040204020203" pitchFamily="34" charset="0"/>
              </a:rPr>
              <a:t>keeps track of the last used date for each item, allowing you to prioritize usage based on freshness and minimize waste.</a:t>
            </a:r>
          </a:p>
          <a:p>
            <a:r>
              <a:rPr lang="en-US" b="1" dirty="0">
                <a:latin typeface="Segoe UI Light" panose="020B0502040204020203" pitchFamily="34" charset="0"/>
                <a:cs typeface="Segoe UI Light" panose="020B0502040204020203" pitchFamily="34" charset="0"/>
              </a:rPr>
              <a:t>Item-Based Weight Propagation:</a:t>
            </a:r>
            <a:r>
              <a:rPr lang="en-US" dirty="0">
                <a:latin typeface="Segoe UI Light" panose="020B0502040204020203" pitchFamily="34" charset="0"/>
                <a:cs typeface="Segoe UI Light" panose="020B0502040204020203" pitchFamily="34" charset="0"/>
              </a:rPr>
              <a:t> Understanding the weight propagation of items is crucial for efficient meal planning and inventory management. Right Kitchen intelligently calculates item propagation based on weight, ensuring accurate tracking and usage estimation.</a:t>
            </a:r>
          </a:p>
          <a:p>
            <a:r>
              <a:rPr lang="en-US" b="1" dirty="0">
                <a:latin typeface="Segoe UI Light" panose="020B0502040204020203" pitchFamily="34" charset="0"/>
                <a:cs typeface="Segoe UI Light" panose="020B0502040204020203" pitchFamily="34" charset="0"/>
              </a:rPr>
              <a:t>Expiry Item Notification:</a:t>
            </a:r>
            <a:r>
              <a:rPr lang="en-US" dirty="0">
                <a:latin typeface="Segoe UI Light" panose="020B0502040204020203" pitchFamily="34" charset="0"/>
                <a:cs typeface="Segoe UI Light" panose="020B0502040204020203" pitchFamily="34" charset="0"/>
              </a:rPr>
              <a:t> Never let expired items go unnoticed again. Right Kitchen proactively notifies you when items are nearing their expiration date, helping you avoid food spoilage and maintain a safe and healthy kitchen </a:t>
            </a:r>
            <a:r>
              <a:rPr lang="en-US" dirty="0" smtClean="0">
                <a:latin typeface="Segoe UI Light" panose="020B0502040204020203" pitchFamily="34" charset="0"/>
                <a:cs typeface="Segoe UI Light" panose="020B0502040204020203" pitchFamily="34" charset="0"/>
              </a:rPr>
              <a:t>environment.</a:t>
            </a:r>
            <a:endParaRPr lang="en-US"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4188255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0262" y="365761"/>
            <a:ext cx="11345092" cy="6237514"/>
          </a:xfrm>
        </p:spPr>
        <p:txBody>
          <a:bodyPr>
            <a:noAutofit/>
          </a:bodyPr>
          <a:lstStyle/>
          <a:p>
            <a:r>
              <a:rPr lang="en-US" b="1" dirty="0" smtClean="0">
                <a:latin typeface="Segoe UI Light" panose="020B0502040204020203" pitchFamily="34" charset="0"/>
                <a:cs typeface="Segoe UI Light" panose="020B0502040204020203" pitchFamily="34" charset="0"/>
              </a:rPr>
              <a:t>Hologram </a:t>
            </a:r>
            <a:r>
              <a:rPr lang="en-US" b="1" dirty="0">
                <a:latin typeface="Segoe UI Light" panose="020B0502040204020203" pitchFamily="34" charset="0"/>
                <a:cs typeface="Segoe UI Light" panose="020B0502040204020203" pitchFamily="34" charset="0"/>
              </a:rPr>
              <a:t>Display or Camera Integration:</a:t>
            </a:r>
            <a:r>
              <a:rPr lang="en-US" dirty="0">
                <a:latin typeface="Segoe UI Light" panose="020B0502040204020203" pitchFamily="34" charset="0"/>
                <a:cs typeface="Segoe UI Light" panose="020B0502040204020203" pitchFamily="34" charset="0"/>
              </a:rPr>
              <a:t> Experience the future of kitchen management with our innovative hologram display or camera integration. Easily access inventory information and interact with your kitchen in new and exciting ways.</a:t>
            </a:r>
          </a:p>
          <a:p>
            <a:r>
              <a:rPr lang="en-US" b="1" dirty="0">
                <a:latin typeface="Segoe UI Light" panose="020B0502040204020203" pitchFamily="34" charset="0"/>
                <a:cs typeface="Segoe UI Light" panose="020B0502040204020203" pitchFamily="34" charset="0"/>
              </a:rPr>
              <a:t>Mobile App Convenience:</a:t>
            </a:r>
            <a:r>
              <a:rPr lang="en-US" dirty="0">
                <a:latin typeface="Segoe UI Light" panose="020B0502040204020203" pitchFamily="34" charset="0"/>
                <a:cs typeface="Segoe UI Light" panose="020B0502040204020203" pitchFamily="34" charset="0"/>
              </a:rPr>
              <a:t> With our intuitive mobile app, managing your kitchen has never been easier. Scan grocery bills, automatically calculate item propagation, and make manual corrections on the go—all from the palm of your hand.</a:t>
            </a:r>
          </a:p>
        </p:txBody>
      </p:sp>
    </p:spTree>
    <p:extLst>
      <p:ext uri="{BB962C8B-B14F-4D97-AF65-F5344CB8AC3E}">
        <p14:creationId xmlns:p14="http://schemas.microsoft.com/office/powerpoint/2010/main" val="11354248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759596"/>
            <a:ext cx="12192000" cy="6098404"/>
          </a:xfrm>
        </p:spPr>
      </p:pic>
      <p:pic>
        <p:nvPicPr>
          <p:cNvPr id="7" name="Picture 6"/>
          <p:cNvPicPr>
            <a:picLocks noChangeAspect="1"/>
          </p:cNvPicPr>
          <p:nvPr/>
        </p:nvPicPr>
        <p:blipFill>
          <a:blip r:embed="rId3"/>
          <a:stretch>
            <a:fillRect/>
          </a:stretch>
        </p:blipFill>
        <p:spPr>
          <a:xfrm>
            <a:off x="2785107" y="4526280"/>
            <a:ext cx="2897236" cy="1469571"/>
          </a:xfrm>
          <a:prstGeom prst="rect">
            <a:avLst/>
          </a:prstGeom>
        </p:spPr>
      </p:pic>
      <p:pic>
        <p:nvPicPr>
          <p:cNvPr id="8" name="Picture 7"/>
          <p:cNvPicPr>
            <a:picLocks noChangeAspect="1"/>
          </p:cNvPicPr>
          <p:nvPr/>
        </p:nvPicPr>
        <p:blipFill>
          <a:blip r:embed="rId3"/>
          <a:stretch>
            <a:fillRect/>
          </a:stretch>
        </p:blipFill>
        <p:spPr>
          <a:xfrm>
            <a:off x="5682343" y="4526280"/>
            <a:ext cx="2897236" cy="1469571"/>
          </a:xfrm>
          <a:prstGeom prst="rect">
            <a:avLst/>
          </a:prstGeom>
        </p:spPr>
      </p:pic>
      <p:pic>
        <p:nvPicPr>
          <p:cNvPr id="10" name="Picture 9"/>
          <p:cNvPicPr>
            <a:picLocks noChangeAspect="1"/>
          </p:cNvPicPr>
          <p:nvPr/>
        </p:nvPicPr>
        <p:blipFill>
          <a:blip r:embed="rId4"/>
          <a:stretch>
            <a:fillRect/>
          </a:stretch>
        </p:blipFill>
        <p:spPr>
          <a:xfrm>
            <a:off x="8579580" y="4526280"/>
            <a:ext cx="1766204" cy="1469571"/>
          </a:xfrm>
          <a:prstGeom prst="rect">
            <a:avLst/>
          </a:prstGeom>
        </p:spPr>
      </p:pic>
      <p:sp>
        <p:nvSpPr>
          <p:cNvPr id="9" name="Title 1"/>
          <p:cNvSpPr>
            <a:spLocks noGrp="1"/>
          </p:cNvSpPr>
          <p:nvPr>
            <p:ph type="title"/>
          </p:nvPr>
        </p:nvSpPr>
        <p:spPr>
          <a:xfrm>
            <a:off x="0" y="0"/>
            <a:ext cx="12192000" cy="764771"/>
          </a:xfrm>
          <a:solidFill>
            <a:schemeClr val="accent6">
              <a:lumMod val="40000"/>
              <a:lumOff val="60000"/>
            </a:schemeClr>
          </a:solidFill>
        </p:spPr>
        <p:txBody>
          <a:bodyPr/>
          <a:lstStyle/>
          <a:p>
            <a:r>
              <a:rPr lang="en-IN" b="1" dirty="0" smtClean="0">
                <a:latin typeface="Segoe UI Light" panose="020B0502040204020203" pitchFamily="34" charset="0"/>
                <a:cs typeface="Segoe UI Light" panose="020B0502040204020203" pitchFamily="34" charset="0"/>
              </a:rPr>
              <a:t>Normal Modern Kitchen	</a:t>
            </a:r>
            <a:endParaRPr lang="en-IN" b="1"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7923170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98167"/>
            <a:ext cx="12191999" cy="5990016"/>
          </a:xfrm>
        </p:spPr>
      </p:pic>
      <p:sp>
        <p:nvSpPr>
          <p:cNvPr id="6" name="TextBox 5"/>
          <p:cNvSpPr txBox="1"/>
          <p:nvPr/>
        </p:nvSpPr>
        <p:spPr>
          <a:xfrm>
            <a:off x="-1" y="-56552"/>
            <a:ext cx="12057017" cy="646331"/>
          </a:xfrm>
          <a:prstGeom prst="rect">
            <a:avLst/>
          </a:prstGeom>
          <a:noFill/>
        </p:spPr>
        <p:txBody>
          <a:bodyPr wrap="square" rtlCol="0">
            <a:spAutoFit/>
          </a:bodyPr>
          <a:lstStyle/>
          <a:p>
            <a:r>
              <a:rPr lang="en-US" sz="3600" b="1" dirty="0">
                <a:solidFill>
                  <a:schemeClr val="accent1"/>
                </a:solidFill>
                <a:latin typeface="Segoe UI Light" panose="020B0502040204020203" pitchFamily="34" charset="0"/>
                <a:cs typeface="Segoe UI Light" panose="020B0502040204020203" pitchFamily="34" charset="0"/>
              </a:rPr>
              <a:t>Right Kitchen</a:t>
            </a:r>
            <a:endParaRPr lang="en-IN" sz="3600" dirty="0">
              <a:solidFill>
                <a:schemeClr val="accent2">
                  <a:lumMod val="75000"/>
                </a:schemeClr>
              </a:solidFill>
              <a:latin typeface="Segoe UI Light" panose="020B0502040204020203" pitchFamily="34" charset="0"/>
              <a:cs typeface="Segoe UI Light" panose="020B0502040204020203" pitchFamily="34" charset="0"/>
            </a:endParaRPr>
          </a:p>
        </p:txBody>
      </p:sp>
      <p:pic>
        <p:nvPicPr>
          <p:cNvPr id="10" name="Picture 9"/>
          <p:cNvPicPr>
            <a:picLocks noChangeAspect="1"/>
          </p:cNvPicPr>
          <p:nvPr/>
        </p:nvPicPr>
        <p:blipFill>
          <a:blip r:embed="rId3"/>
          <a:stretch>
            <a:fillRect/>
          </a:stretch>
        </p:blipFill>
        <p:spPr>
          <a:xfrm>
            <a:off x="8579580" y="4526280"/>
            <a:ext cx="1766204" cy="1469571"/>
          </a:xfrm>
          <a:prstGeom prst="rect">
            <a:avLst/>
          </a:prstGeom>
        </p:spPr>
      </p:pic>
      <p:pic>
        <p:nvPicPr>
          <p:cNvPr id="2" name="Picture 1"/>
          <p:cNvPicPr>
            <a:picLocks noChangeAspect="1"/>
          </p:cNvPicPr>
          <p:nvPr/>
        </p:nvPicPr>
        <p:blipFill>
          <a:blip r:embed="rId4"/>
          <a:stretch>
            <a:fillRect/>
          </a:stretch>
        </p:blipFill>
        <p:spPr>
          <a:xfrm>
            <a:off x="2782701" y="4526280"/>
            <a:ext cx="2899641" cy="1672046"/>
          </a:xfrm>
          <a:prstGeom prst="rect">
            <a:avLst/>
          </a:prstGeom>
        </p:spPr>
      </p:pic>
      <p:pic>
        <p:nvPicPr>
          <p:cNvPr id="9" name="Picture 8"/>
          <p:cNvPicPr>
            <a:picLocks noChangeAspect="1"/>
          </p:cNvPicPr>
          <p:nvPr/>
        </p:nvPicPr>
        <p:blipFill>
          <a:blip r:embed="rId4"/>
          <a:stretch>
            <a:fillRect/>
          </a:stretch>
        </p:blipFill>
        <p:spPr>
          <a:xfrm>
            <a:off x="5679939" y="4526280"/>
            <a:ext cx="2899641" cy="1672046"/>
          </a:xfrm>
          <a:prstGeom prst="rect">
            <a:avLst/>
          </a:prstGeom>
        </p:spPr>
      </p:pic>
      <p:pic>
        <p:nvPicPr>
          <p:cNvPr id="7" name="Picture 6"/>
          <p:cNvPicPr>
            <a:picLocks noChangeAspect="1"/>
          </p:cNvPicPr>
          <p:nvPr/>
        </p:nvPicPr>
        <p:blipFill>
          <a:blip r:embed="rId4"/>
          <a:stretch>
            <a:fillRect/>
          </a:stretch>
        </p:blipFill>
        <p:spPr>
          <a:xfrm>
            <a:off x="2954696" y="1909351"/>
            <a:ext cx="2211664" cy="1193078"/>
          </a:xfrm>
          <a:prstGeom prst="rect">
            <a:avLst/>
          </a:prstGeom>
        </p:spPr>
      </p:pic>
      <p:pic>
        <p:nvPicPr>
          <p:cNvPr id="11" name="Picture 10"/>
          <p:cNvPicPr>
            <a:picLocks noChangeAspect="1"/>
          </p:cNvPicPr>
          <p:nvPr/>
        </p:nvPicPr>
        <p:blipFill>
          <a:blip r:embed="rId4"/>
          <a:stretch>
            <a:fillRect/>
          </a:stretch>
        </p:blipFill>
        <p:spPr>
          <a:xfrm>
            <a:off x="6588348" y="1909351"/>
            <a:ext cx="2211664" cy="1193078"/>
          </a:xfrm>
          <a:prstGeom prst="rect">
            <a:avLst/>
          </a:prstGeom>
        </p:spPr>
      </p:pic>
      <p:pic>
        <p:nvPicPr>
          <p:cNvPr id="12" name="Picture 11"/>
          <p:cNvPicPr>
            <a:picLocks noChangeAspect="1"/>
          </p:cNvPicPr>
          <p:nvPr/>
        </p:nvPicPr>
        <p:blipFill>
          <a:blip r:embed="rId3"/>
          <a:stretch>
            <a:fillRect/>
          </a:stretch>
        </p:blipFill>
        <p:spPr>
          <a:xfrm>
            <a:off x="8747764" y="1902821"/>
            <a:ext cx="1766204" cy="1193078"/>
          </a:xfrm>
          <a:prstGeom prst="rect">
            <a:avLst/>
          </a:prstGeom>
        </p:spPr>
      </p:pic>
      <p:sp>
        <p:nvSpPr>
          <p:cNvPr id="13" name="Title 1"/>
          <p:cNvSpPr>
            <a:spLocks noGrp="1"/>
          </p:cNvSpPr>
          <p:nvPr>
            <p:ph type="title"/>
          </p:nvPr>
        </p:nvSpPr>
        <p:spPr>
          <a:xfrm>
            <a:off x="0" y="0"/>
            <a:ext cx="12192000" cy="764771"/>
          </a:xfrm>
          <a:solidFill>
            <a:schemeClr val="accent6">
              <a:lumMod val="40000"/>
              <a:lumOff val="60000"/>
            </a:schemeClr>
          </a:solidFill>
        </p:spPr>
        <p:txBody>
          <a:bodyPr/>
          <a:lstStyle/>
          <a:p>
            <a:r>
              <a:rPr lang="en-IN" b="1" dirty="0" smtClean="0">
                <a:latin typeface="Segoe UI Light" panose="020B0502040204020203" pitchFamily="34" charset="0"/>
                <a:cs typeface="Segoe UI Light" panose="020B0502040204020203" pitchFamily="34" charset="0"/>
              </a:rPr>
              <a:t>Right Kitchen – </a:t>
            </a:r>
            <a:r>
              <a:rPr lang="en-IN" b="1" dirty="0">
                <a:latin typeface="Segoe UI Light" panose="020B0502040204020203" pitchFamily="34" charset="0"/>
                <a:cs typeface="Segoe UI Light" panose="020B0502040204020203" pitchFamily="34" charset="0"/>
              </a:rPr>
              <a:t>Modal </a:t>
            </a:r>
            <a:r>
              <a:rPr lang="en-IN" b="1" dirty="0" smtClean="0">
                <a:latin typeface="Segoe UI Light" panose="020B0502040204020203" pitchFamily="34" charset="0"/>
                <a:cs typeface="Segoe UI Light" panose="020B0502040204020203" pitchFamily="34" charset="0"/>
              </a:rPr>
              <a:t>1</a:t>
            </a:r>
            <a:endParaRPr lang="en-IN" b="1"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28140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 y="-56552"/>
            <a:ext cx="12057017" cy="646331"/>
          </a:xfrm>
          <a:prstGeom prst="rect">
            <a:avLst/>
          </a:prstGeom>
          <a:noFill/>
        </p:spPr>
        <p:txBody>
          <a:bodyPr wrap="square" rtlCol="0">
            <a:spAutoFit/>
          </a:bodyPr>
          <a:lstStyle/>
          <a:p>
            <a:r>
              <a:rPr lang="en-US" sz="3600" b="1" dirty="0">
                <a:solidFill>
                  <a:schemeClr val="accent1"/>
                </a:solidFill>
                <a:latin typeface="Segoe UI Light" panose="020B0502040204020203" pitchFamily="34" charset="0"/>
                <a:cs typeface="Segoe UI Light" panose="020B0502040204020203" pitchFamily="34" charset="0"/>
              </a:rPr>
              <a:t>Right Kitchen</a:t>
            </a:r>
            <a:endParaRPr lang="en-IN" sz="3600" dirty="0">
              <a:solidFill>
                <a:schemeClr val="accent2">
                  <a:lumMod val="75000"/>
                </a:schemeClr>
              </a:solidFill>
              <a:latin typeface="Segoe UI Light" panose="020B0502040204020203" pitchFamily="34" charset="0"/>
              <a:cs typeface="Segoe UI Light" panose="020B0502040204020203" pitchFamily="34" charset="0"/>
            </a:endParaRPr>
          </a:p>
        </p:txBody>
      </p:sp>
      <p:sp>
        <p:nvSpPr>
          <p:cNvPr id="13" name="Title 1"/>
          <p:cNvSpPr>
            <a:spLocks noGrp="1"/>
          </p:cNvSpPr>
          <p:nvPr>
            <p:ph type="title"/>
          </p:nvPr>
        </p:nvSpPr>
        <p:spPr>
          <a:xfrm>
            <a:off x="0" y="0"/>
            <a:ext cx="12192000" cy="764771"/>
          </a:xfrm>
          <a:solidFill>
            <a:schemeClr val="accent6">
              <a:lumMod val="40000"/>
              <a:lumOff val="60000"/>
            </a:schemeClr>
          </a:solidFill>
        </p:spPr>
        <p:txBody>
          <a:bodyPr/>
          <a:lstStyle/>
          <a:p>
            <a:r>
              <a:rPr lang="en-IN" b="1" dirty="0" smtClean="0">
                <a:latin typeface="Segoe UI Light" panose="020B0502040204020203" pitchFamily="34" charset="0"/>
                <a:cs typeface="Segoe UI Light" panose="020B0502040204020203" pitchFamily="34" charset="0"/>
              </a:rPr>
              <a:t>Right </a:t>
            </a:r>
            <a:r>
              <a:rPr lang="en-IN" b="1" dirty="0">
                <a:latin typeface="Segoe UI Light" panose="020B0502040204020203" pitchFamily="34" charset="0"/>
                <a:cs typeface="Segoe UI Light" panose="020B0502040204020203" pitchFamily="34" charset="0"/>
              </a:rPr>
              <a:t>Kitchen</a:t>
            </a:r>
            <a:r>
              <a:rPr lang="en-IN" b="1" dirty="0" smtClean="0">
                <a:latin typeface="Segoe UI Light" panose="020B0502040204020203" pitchFamily="34" charset="0"/>
                <a:cs typeface="Segoe UI Light" panose="020B0502040204020203" pitchFamily="34" charset="0"/>
              </a:rPr>
              <a:t> – Modal 2	</a:t>
            </a:r>
            <a:endParaRPr lang="en-IN" b="1" dirty="0">
              <a:latin typeface="Segoe UI Light" panose="020B0502040204020203" pitchFamily="34" charset="0"/>
              <a:cs typeface="Segoe UI Light" panose="020B0502040204020203" pitchFamily="34" charset="0"/>
            </a:endParaRPr>
          </a:p>
        </p:txBody>
      </p:sp>
      <p:pic>
        <p:nvPicPr>
          <p:cNvPr id="15" name="Picture 14"/>
          <p:cNvPicPr>
            <a:picLocks noChangeAspect="1"/>
          </p:cNvPicPr>
          <p:nvPr/>
        </p:nvPicPr>
        <p:blipFill>
          <a:blip r:embed="rId2"/>
          <a:stretch>
            <a:fillRect/>
          </a:stretch>
        </p:blipFill>
        <p:spPr>
          <a:xfrm>
            <a:off x="-2" y="764771"/>
            <a:ext cx="12192001" cy="6093229"/>
          </a:xfrm>
          <a:prstGeom prst="rect">
            <a:avLst/>
          </a:prstGeom>
        </p:spPr>
      </p:pic>
    </p:spTree>
    <p:extLst>
      <p:ext uri="{BB962C8B-B14F-4D97-AF65-F5344CB8AC3E}">
        <p14:creationId xmlns:p14="http://schemas.microsoft.com/office/powerpoint/2010/main" val="135947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2192000" cy="764771"/>
          </a:xfrm>
          <a:solidFill>
            <a:schemeClr val="accent6">
              <a:lumMod val="40000"/>
              <a:lumOff val="60000"/>
            </a:schemeClr>
          </a:solidFill>
        </p:spPr>
        <p:txBody>
          <a:bodyPr/>
          <a:lstStyle/>
          <a:p>
            <a:r>
              <a:rPr lang="en-IN" b="1" dirty="0">
                <a:latin typeface="Segoe UI Light" panose="020B0502040204020203" pitchFamily="34" charset="0"/>
                <a:cs typeface="Segoe UI Light" panose="020B0502040204020203" pitchFamily="34" charset="0"/>
              </a:rPr>
              <a:t>Components and Costs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2033530921"/>
              </p:ext>
            </p:extLst>
          </p:nvPr>
        </p:nvGraphicFramePr>
        <p:xfrm>
          <a:off x="545868" y="997530"/>
          <a:ext cx="10437272" cy="3551292"/>
        </p:xfrm>
        <a:graphic>
          <a:graphicData uri="http://schemas.openxmlformats.org/drawingml/2006/table">
            <a:tbl>
              <a:tblPr>
                <a:tableStyleId>{10A1B5D5-9B99-4C35-A422-299274C87663}</a:tableStyleId>
              </a:tblPr>
              <a:tblGrid>
                <a:gridCol w="282807"/>
                <a:gridCol w="4248441"/>
                <a:gridCol w="1257764"/>
                <a:gridCol w="2570214"/>
                <a:gridCol w="2078046"/>
              </a:tblGrid>
              <a:tr h="394588">
                <a:tc>
                  <a:txBody>
                    <a:bodyPr/>
                    <a:lstStyle/>
                    <a:p>
                      <a:pPr algn="l" fontAlgn="b"/>
                      <a:r>
                        <a:rPr lang="en-IN" sz="1100" b="1" u="none" strike="noStrike" dirty="0">
                          <a:effectLst/>
                        </a:rPr>
                        <a:t>#</a:t>
                      </a:r>
                      <a:endParaRPr lang="en-IN" sz="1100" b="1" i="0" u="none" strike="noStrike" dirty="0">
                        <a:solidFill>
                          <a:srgbClr val="000000"/>
                        </a:solidFill>
                        <a:effectLst/>
                        <a:latin typeface="Calibri" panose="020F0502020204030204" pitchFamily="34" charset="0"/>
                      </a:endParaRPr>
                    </a:p>
                  </a:txBody>
                  <a:tcPr marL="9525" marR="9525" marT="9525" marB="0" anchor="ctr">
                    <a:solidFill>
                      <a:schemeClr val="accent6">
                        <a:lumMod val="60000"/>
                        <a:lumOff val="40000"/>
                      </a:schemeClr>
                    </a:solidFill>
                  </a:tcPr>
                </a:tc>
                <a:tc>
                  <a:txBody>
                    <a:bodyPr/>
                    <a:lstStyle/>
                    <a:p>
                      <a:pPr algn="l" fontAlgn="b"/>
                      <a:r>
                        <a:rPr lang="en-IN" sz="1100" b="1" u="none" strike="noStrike" dirty="0">
                          <a:effectLst/>
                        </a:rPr>
                        <a:t>Component</a:t>
                      </a:r>
                      <a:endParaRPr lang="en-IN" sz="1100" b="1" i="0" u="none" strike="noStrike" dirty="0">
                        <a:solidFill>
                          <a:srgbClr val="000000"/>
                        </a:solidFill>
                        <a:effectLst/>
                        <a:latin typeface="Calibri" panose="020F0502020204030204" pitchFamily="34" charset="0"/>
                      </a:endParaRPr>
                    </a:p>
                  </a:txBody>
                  <a:tcPr marL="9525" marR="9525" marT="9525" marB="0" anchor="ctr">
                    <a:solidFill>
                      <a:schemeClr val="accent6">
                        <a:lumMod val="60000"/>
                        <a:lumOff val="40000"/>
                      </a:schemeClr>
                    </a:solidFill>
                  </a:tcPr>
                </a:tc>
                <a:tc>
                  <a:txBody>
                    <a:bodyPr/>
                    <a:lstStyle/>
                    <a:p>
                      <a:pPr algn="l" fontAlgn="b"/>
                      <a:r>
                        <a:rPr lang="en-IN" sz="1100" b="1" u="none" strike="noStrike">
                          <a:effectLst/>
                        </a:rPr>
                        <a:t>Quantity</a:t>
                      </a:r>
                      <a:endParaRPr lang="en-IN" sz="1100" b="1" i="0" u="none" strike="noStrike">
                        <a:solidFill>
                          <a:srgbClr val="000000"/>
                        </a:solidFill>
                        <a:effectLst/>
                        <a:latin typeface="Calibri" panose="020F0502020204030204" pitchFamily="34" charset="0"/>
                      </a:endParaRPr>
                    </a:p>
                  </a:txBody>
                  <a:tcPr marL="9525" marR="9525" marT="9525" marB="0" anchor="ctr">
                    <a:solidFill>
                      <a:schemeClr val="accent6">
                        <a:lumMod val="60000"/>
                        <a:lumOff val="40000"/>
                      </a:schemeClr>
                    </a:solidFill>
                  </a:tcPr>
                </a:tc>
                <a:tc>
                  <a:txBody>
                    <a:bodyPr/>
                    <a:lstStyle/>
                    <a:p>
                      <a:pPr algn="l" fontAlgn="b"/>
                      <a:r>
                        <a:rPr lang="en-IN" sz="1100" b="1" u="none" strike="noStrike">
                          <a:effectLst/>
                        </a:rPr>
                        <a:t>Cost (Approx.)</a:t>
                      </a:r>
                      <a:endParaRPr lang="en-IN" sz="1100" b="1" i="0" u="none" strike="noStrike">
                        <a:solidFill>
                          <a:srgbClr val="000000"/>
                        </a:solidFill>
                        <a:effectLst/>
                        <a:latin typeface="Calibri" panose="020F0502020204030204" pitchFamily="34" charset="0"/>
                      </a:endParaRPr>
                    </a:p>
                  </a:txBody>
                  <a:tcPr marL="9525" marR="9525" marT="9525" marB="0" anchor="ctr">
                    <a:solidFill>
                      <a:schemeClr val="accent6">
                        <a:lumMod val="60000"/>
                        <a:lumOff val="40000"/>
                      </a:schemeClr>
                    </a:solidFill>
                  </a:tcPr>
                </a:tc>
                <a:tc>
                  <a:txBody>
                    <a:bodyPr/>
                    <a:lstStyle/>
                    <a:p>
                      <a:pPr algn="l" fontAlgn="b"/>
                      <a:r>
                        <a:rPr lang="en-IN" sz="1100" b="1" u="none" strike="noStrike" dirty="0">
                          <a:effectLst/>
                        </a:rPr>
                        <a:t>Total (Approx.)</a:t>
                      </a:r>
                      <a:endParaRPr lang="en-IN" sz="1100" b="1" i="0" u="none" strike="noStrike" dirty="0">
                        <a:solidFill>
                          <a:srgbClr val="000000"/>
                        </a:solidFill>
                        <a:effectLst/>
                        <a:latin typeface="Calibri" panose="020F0502020204030204" pitchFamily="34" charset="0"/>
                      </a:endParaRPr>
                    </a:p>
                  </a:txBody>
                  <a:tcPr marL="9525" marR="9525" marT="9525" marB="0" anchor="ctr">
                    <a:solidFill>
                      <a:schemeClr val="accent6">
                        <a:lumMod val="60000"/>
                        <a:lumOff val="40000"/>
                      </a:schemeClr>
                    </a:solidFill>
                  </a:tcPr>
                </a:tc>
              </a:tr>
              <a:tr h="394588">
                <a:tc>
                  <a:txBody>
                    <a:bodyPr/>
                    <a:lstStyle/>
                    <a:p>
                      <a:pPr algn="ctr" fontAlgn="b"/>
                      <a:r>
                        <a:rPr lang="en-IN" sz="1100" u="none" strike="noStrike" dirty="0">
                          <a:effectLst/>
                        </a:rPr>
                        <a:t>1</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l" fontAlgn="b"/>
                      <a:r>
                        <a:rPr lang="en-IN" sz="1100" u="none" strike="noStrike" dirty="0" err="1">
                          <a:effectLst/>
                        </a:rPr>
                        <a:t>Arduino</a:t>
                      </a:r>
                      <a:r>
                        <a:rPr lang="en-IN" sz="1100" u="none" strike="noStrike" dirty="0">
                          <a:effectLst/>
                        </a:rPr>
                        <a:t> Mega 2560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1</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 1,500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 1,500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r>
              <a:tr h="394588">
                <a:tc>
                  <a:txBody>
                    <a:bodyPr/>
                    <a:lstStyle/>
                    <a:p>
                      <a:pPr algn="ctr" fontAlgn="b"/>
                      <a:r>
                        <a:rPr lang="en-IN" sz="1100" u="none" strike="noStrike" dirty="0">
                          <a:effectLst/>
                        </a:rPr>
                        <a:t>2</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l" fontAlgn="b"/>
                      <a:r>
                        <a:rPr lang="en-IN" sz="1100" u="none" strike="noStrike" dirty="0">
                          <a:effectLst/>
                        </a:rPr>
                        <a:t>HX711 Load Cell Amplifier</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35</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 200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 7,000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r>
              <a:tr h="394588">
                <a:tc>
                  <a:txBody>
                    <a:bodyPr/>
                    <a:lstStyle/>
                    <a:p>
                      <a:pPr algn="ctr" fontAlgn="b"/>
                      <a:r>
                        <a:rPr lang="en-IN" sz="1100" u="none" strike="noStrike" dirty="0">
                          <a:effectLst/>
                        </a:rPr>
                        <a:t>3</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l" fontAlgn="b"/>
                      <a:r>
                        <a:rPr lang="en-IN" sz="1100" u="none" strike="noStrike" dirty="0">
                          <a:effectLst/>
                        </a:rPr>
                        <a:t>Load Cells (Varied Capacities):</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a:effectLst/>
                        </a:rPr>
                        <a:t>35</a:t>
                      </a:r>
                      <a:endParaRPr lang="en-IN" sz="1100" b="0" i="0" u="none" strike="noStrike">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Varies (see below)</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₹9,000-₹12,000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r>
              <a:tr h="394588">
                <a:tc>
                  <a:txBody>
                    <a:bodyPr/>
                    <a:lstStyle/>
                    <a:p>
                      <a:pPr algn="ctr" fontAlgn="b"/>
                      <a:r>
                        <a:rPr lang="en-IN" sz="1100" u="none" strike="noStrike" dirty="0">
                          <a:effectLst/>
                        </a:rPr>
                        <a:t>4</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l" fontAlgn="b"/>
                      <a:r>
                        <a:rPr lang="en-IN" sz="1100" u="none" strike="noStrike" dirty="0">
                          <a:effectLst/>
                        </a:rPr>
                        <a:t>HC-05/HC-06 Bluetooth Module</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1</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₹400-₹500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 500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r>
              <a:tr h="394588">
                <a:tc>
                  <a:txBody>
                    <a:bodyPr/>
                    <a:lstStyle/>
                    <a:p>
                      <a:pPr algn="ctr" fontAlgn="b"/>
                      <a:r>
                        <a:rPr lang="en-IN" sz="1100" u="none" strike="noStrike" dirty="0">
                          <a:effectLst/>
                        </a:rPr>
                        <a:t>5</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l" fontAlgn="b"/>
                      <a:r>
                        <a:rPr lang="en-IN" sz="1100" u="none" strike="noStrike" dirty="0">
                          <a:effectLst/>
                        </a:rPr>
                        <a:t>Power Supply (5V/12V)</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1</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₹1,000-₹1,500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 1,500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r>
              <a:tr h="394588">
                <a:tc>
                  <a:txBody>
                    <a:bodyPr/>
                    <a:lstStyle/>
                    <a:p>
                      <a:pPr algn="ctr" fontAlgn="b"/>
                      <a:r>
                        <a:rPr lang="en-IN" sz="1100" u="none" strike="noStrike" dirty="0">
                          <a:effectLst/>
                        </a:rPr>
                        <a:t>6</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l" fontAlgn="b"/>
                      <a:r>
                        <a:rPr lang="en-IN" sz="1100" u="none" strike="noStrike" dirty="0">
                          <a:effectLst/>
                        </a:rPr>
                        <a:t>Cables, Connectors, Breadboards</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l" fontAlgn="b"/>
                      <a:r>
                        <a:rPr lang="en-IN" sz="1100" u="none" strike="noStrike" dirty="0">
                          <a:effectLst/>
                        </a:rPr>
                        <a:t>N/A</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₹500-₹1,000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 1,000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r>
              <a:tr h="394588">
                <a:tc>
                  <a:txBody>
                    <a:bodyPr/>
                    <a:lstStyle/>
                    <a:p>
                      <a:pPr algn="ctr" fontAlgn="b"/>
                      <a:r>
                        <a:rPr lang="en-IN" sz="1100" u="none" strike="noStrike" dirty="0">
                          <a:effectLst/>
                        </a:rPr>
                        <a:t>7</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l" fontAlgn="b"/>
                      <a:r>
                        <a:rPr lang="en-US" sz="1100" u="none" strike="noStrike" dirty="0">
                          <a:effectLst/>
                        </a:rPr>
                        <a:t>PCB or Custom Circuit Board</a:t>
                      </a:r>
                      <a:endParaRPr lang="en-US"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a:effectLst/>
                        </a:rPr>
                        <a:t>1</a:t>
                      </a:r>
                      <a:endParaRPr lang="en-IN" sz="1100" b="0" i="0" u="none" strike="noStrike">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₹2,000-₹5,000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 3,500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r>
              <a:tr h="394588">
                <a:tc>
                  <a:txBody>
                    <a:bodyPr/>
                    <a:lstStyle/>
                    <a:p>
                      <a:pPr algn="ctr" fontAlgn="b"/>
                      <a:r>
                        <a:rPr lang="en-IN" sz="1100" u="none" strike="noStrike" dirty="0">
                          <a:effectLst/>
                        </a:rPr>
                        <a:t>8</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l" fontAlgn="b"/>
                      <a:r>
                        <a:rPr lang="en-IN" sz="1100" u="none" strike="noStrike" dirty="0">
                          <a:effectLst/>
                        </a:rPr>
                        <a:t>Enclosure (Custom Box)</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1</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₹2,000-₹3,000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c>
                  <a:txBody>
                    <a:bodyPr/>
                    <a:lstStyle/>
                    <a:p>
                      <a:pPr algn="r" fontAlgn="b"/>
                      <a:r>
                        <a:rPr lang="en-IN" sz="1100" u="none" strike="noStrike" dirty="0">
                          <a:effectLst/>
                        </a:rPr>
                        <a:t>₹ 2,500</a:t>
                      </a:r>
                      <a:endParaRPr lang="en-IN" sz="1100" b="0" i="0" u="none" strike="noStrike" dirty="0">
                        <a:solidFill>
                          <a:srgbClr val="000000"/>
                        </a:solidFill>
                        <a:effectLst/>
                        <a:latin typeface="Calibri" panose="020F0502020204030204" pitchFamily="34" charset="0"/>
                      </a:endParaRPr>
                    </a:p>
                  </a:txBody>
                  <a:tcPr marL="9525" marR="9525" marT="9525" marB="0" anchor="b">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lin ang="2700000" scaled="1"/>
                      <a:tileRect/>
                    </a:gradFill>
                  </a:tcPr>
                </a:tc>
              </a:tr>
            </a:tbl>
          </a:graphicData>
        </a:graphic>
      </p:graphicFrame>
      <p:sp>
        <p:nvSpPr>
          <p:cNvPr id="12" name="Rectangle 11"/>
          <p:cNvSpPr/>
          <p:nvPr/>
        </p:nvSpPr>
        <p:spPr>
          <a:xfrm>
            <a:off x="545869" y="4713146"/>
            <a:ext cx="6096000" cy="1477328"/>
          </a:xfrm>
          <a:prstGeom prst="rect">
            <a:avLst/>
          </a:prstGeom>
        </p:spPr>
        <p:txBody>
          <a:bodyPr>
            <a:spAutoFit/>
          </a:bodyPr>
          <a:lstStyle/>
          <a:p>
            <a:r>
              <a:rPr lang="en-IN" b="1" dirty="0"/>
              <a:t>Load Cell Costs (Varied Capacities)</a:t>
            </a:r>
          </a:p>
          <a:p>
            <a:pPr>
              <a:buFont typeface="Arial" panose="020B0604020202020204" pitchFamily="34" charset="0"/>
              <a:buChar char="•"/>
            </a:pPr>
            <a:r>
              <a:rPr lang="en-IN" dirty="0"/>
              <a:t>10 kg load cells (5 units): ₹300-₹500 each.</a:t>
            </a:r>
          </a:p>
          <a:p>
            <a:pPr>
              <a:buFont typeface="Arial" panose="020B0604020202020204" pitchFamily="34" charset="0"/>
              <a:buChar char="•"/>
            </a:pPr>
            <a:r>
              <a:rPr lang="en-IN" dirty="0"/>
              <a:t>5 kg load cells (10 units): ₹250-₹400 each.</a:t>
            </a:r>
          </a:p>
          <a:p>
            <a:pPr>
              <a:buFont typeface="Arial" panose="020B0604020202020204" pitchFamily="34" charset="0"/>
              <a:buChar char="•"/>
            </a:pPr>
            <a:r>
              <a:rPr lang="en-IN" dirty="0"/>
              <a:t>1 kg load cells (15 units): ₹200-₹300 each.</a:t>
            </a:r>
          </a:p>
          <a:p>
            <a:pPr>
              <a:buFont typeface="Arial" panose="020B0604020202020204" pitchFamily="34" charset="0"/>
              <a:buChar char="•"/>
            </a:pPr>
            <a:r>
              <a:rPr lang="en-IN" dirty="0"/>
              <a:t>0.5 kg load cells (5 units): ₹150-₹250 each</a:t>
            </a:r>
            <a:r>
              <a:rPr lang="en-IN" dirty="0" smtClean="0"/>
              <a:t>.</a:t>
            </a:r>
            <a:endParaRPr lang="en-IN" dirty="0"/>
          </a:p>
        </p:txBody>
      </p:sp>
      <p:sp>
        <p:nvSpPr>
          <p:cNvPr id="13" name="Rectangle 12"/>
          <p:cNvSpPr/>
          <p:nvPr/>
        </p:nvSpPr>
        <p:spPr>
          <a:xfrm>
            <a:off x="3484550" y="6339959"/>
            <a:ext cx="4079899" cy="369332"/>
          </a:xfrm>
          <a:prstGeom prst="rect">
            <a:avLst/>
          </a:prstGeom>
          <a:solidFill>
            <a:schemeClr val="accent6">
              <a:lumMod val="20000"/>
              <a:lumOff val="80000"/>
            </a:schemeClr>
          </a:solidFill>
        </p:spPr>
        <p:txBody>
          <a:bodyPr wrap="none">
            <a:spAutoFit/>
          </a:bodyPr>
          <a:lstStyle/>
          <a:p>
            <a:r>
              <a:rPr lang="en-IN" dirty="0"/>
              <a:t>Estimated Total Cost: ₹20,000 to ₹30,000.</a:t>
            </a:r>
            <a:endParaRPr lang="en-IN" dirty="0"/>
          </a:p>
        </p:txBody>
      </p:sp>
    </p:spTree>
    <p:extLst>
      <p:ext uri="{BB962C8B-B14F-4D97-AF65-F5344CB8AC3E}">
        <p14:creationId xmlns:p14="http://schemas.microsoft.com/office/powerpoint/2010/main" val="16993984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2026</TotalTime>
  <Words>607</Words>
  <Application>Microsoft Office PowerPoint</Application>
  <PresentationFormat>Widescreen</PresentationFormat>
  <Paragraphs>87</Paragraphs>
  <Slides>10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Segoe UI Light</vt:lpstr>
      <vt:lpstr>Office Theme</vt:lpstr>
      <vt:lpstr>Right Kitchen  </vt:lpstr>
      <vt:lpstr>PowerPoint Presentation</vt:lpstr>
      <vt:lpstr>PowerPoint Presentation</vt:lpstr>
      <vt:lpstr>PowerPoint Presentation</vt:lpstr>
      <vt:lpstr>PowerPoint Presentation</vt:lpstr>
      <vt:lpstr>Normal Modern Kitchen </vt:lpstr>
      <vt:lpstr>Right Kitchen – Modal 1</vt:lpstr>
      <vt:lpstr>Right Kitchen – Modal 2 </vt:lpstr>
      <vt:lpstr>Components and Costs</vt:lpstr>
      <vt:lpstr>Conclusion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Right Kitchen</dc:title>
  <dc:creator>Microsoft account</dc:creator>
  <cp:lastModifiedBy>Microsoft account</cp:lastModifiedBy>
  <cp:revision>15</cp:revision>
  <dcterms:created xsi:type="dcterms:W3CDTF">2024-04-01T05:36:57Z</dcterms:created>
  <dcterms:modified xsi:type="dcterms:W3CDTF">2024-12-04T18:28:22Z</dcterms:modified>
</cp:coreProperties>
</file>